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312" r:id="rId2"/>
    <p:sldId id="313" r:id="rId3"/>
    <p:sldId id="314" r:id="rId4"/>
    <p:sldId id="315" r:id="rId5"/>
    <p:sldId id="316" r:id="rId6"/>
    <p:sldId id="317" r:id="rId7"/>
    <p:sldId id="318" r:id="rId8"/>
    <p:sldId id="319" r:id="rId9"/>
    <p:sldId id="320" r:id="rId10"/>
    <p:sldId id="321" r:id="rId11"/>
    <p:sldId id="322" r:id="rId12"/>
    <p:sldId id="300" r:id="rId13"/>
    <p:sldId id="323" r:id="rId14"/>
    <p:sldId id="324" r:id="rId15"/>
    <p:sldId id="325" r:id="rId16"/>
    <p:sldId id="326" r:id="rId17"/>
    <p:sldId id="327" r:id="rId18"/>
    <p:sldId id="328" r:id="rId19"/>
    <p:sldId id="331" r:id="rId20"/>
    <p:sldId id="329" r:id="rId21"/>
    <p:sldId id="332" r:id="rId22"/>
    <p:sldId id="333" r:id="rId23"/>
    <p:sldId id="374" r:id="rId24"/>
    <p:sldId id="334" r:id="rId25"/>
    <p:sldId id="337" r:id="rId26"/>
    <p:sldId id="335" r:id="rId27"/>
    <p:sldId id="338" r:id="rId28"/>
    <p:sldId id="339" r:id="rId29"/>
    <p:sldId id="342" r:id="rId30"/>
    <p:sldId id="343" r:id="rId31"/>
    <p:sldId id="340" r:id="rId32"/>
    <p:sldId id="341" r:id="rId33"/>
    <p:sldId id="336" r:id="rId34"/>
    <p:sldId id="345" r:id="rId35"/>
    <p:sldId id="346" r:id="rId36"/>
    <p:sldId id="347" r:id="rId37"/>
    <p:sldId id="348" r:id="rId38"/>
    <p:sldId id="349" r:id="rId39"/>
    <p:sldId id="350" r:id="rId40"/>
    <p:sldId id="351" r:id="rId41"/>
    <p:sldId id="352" r:id="rId42"/>
    <p:sldId id="353" r:id="rId43"/>
    <p:sldId id="354" r:id="rId44"/>
    <p:sldId id="344" r:id="rId45"/>
    <p:sldId id="330" r:id="rId46"/>
    <p:sldId id="355" r:id="rId47"/>
    <p:sldId id="356" r:id="rId48"/>
    <p:sldId id="357" r:id="rId49"/>
    <p:sldId id="358" r:id="rId50"/>
    <p:sldId id="359" r:id="rId51"/>
    <p:sldId id="362" r:id="rId52"/>
    <p:sldId id="363" r:id="rId53"/>
    <p:sldId id="367" r:id="rId54"/>
    <p:sldId id="364" r:id="rId55"/>
    <p:sldId id="366" r:id="rId56"/>
    <p:sldId id="299" r:id="rId57"/>
    <p:sldId id="368" r:id="rId58"/>
    <p:sldId id="360" r:id="rId59"/>
    <p:sldId id="369" r:id="rId60"/>
    <p:sldId id="370" r:id="rId61"/>
    <p:sldId id="371" r:id="rId62"/>
    <p:sldId id="372" r:id="rId63"/>
    <p:sldId id="373" r:id="rId64"/>
    <p:sldId id="361" r:id="rId65"/>
    <p:sldId id="375" r:id="rId66"/>
  </p:sldIdLst>
  <p:sldSz cx="9144000" cy="6858000" type="screen4x3"/>
  <p:notesSz cx="9236075" cy="6950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DA00"/>
    <a:srgbClr val="441D61"/>
    <a:srgbClr val="00B05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95" autoAdjust="0"/>
    <p:restoredTop sz="94660"/>
  </p:normalViewPr>
  <p:slideViewPr>
    <p:cSldViewPr showGuides="1">
      <p:cViewPr varScale="1">
        <p:scale>
          <a:sx n="90" d="100"/>
          <a:sy n="90" d="100"/>
        </p:scale>
        <p:origin x="-181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019" cy="3476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31947" y="0"/>
            <a:ext cx="4002019" cy="3476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C2F512-7C79-4523-AAAF-33F0F049D18F}" type="datetimeFigureOut">
              <a:rPr lang="en-US" smtClean="0"/>
              <a:t>5/21/2012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01257"/>
            <a:ext cx="4002019" cy="3476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31947" y="6601257"/>
            <a:ext cx="4002019" cy="3476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B777A2-B905-403B-909C-3A007CFF7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4880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02299" cy="347504"/>
          </a:xfrm>
          <a:prstGeom prst="rect">
            <a:avLst/>
          </a:prstGeom>
        </p:spPr>
        <p:txBody>
          <a:bodyPr vert="horz" lIns="92479" tIns="46241" rIns="92479" bIns="4624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1641" y="0"/>
            <a:ext cx="4002299" cy="347504"/>
          </a:xfrm>
          <a:prstGeom prst="rect">
            <a:avLst/>
          </a:prstGeom>
        </p:spPr>
        <p:txBody>
          <a:bodyPr vert="horz" lIns="92479" tIns="46241" rIns="92479" bIns="46241" rtlCol="0"/>
          <a:lstStyle>
            <a:lvl1pPr algn="r">
              <a:defRPr sz="1300"/>
            </a:lvl1pPr>
          </a:lstStyle>
          <a:p>
            <a:fld id="{135BC76B-7798-442D-9073-25042832EEA7}" type="datetimeFigureOut">
              <a:rPr lang="en-US" smtClean="0"/>
              <a:t>5/21/2012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79725" y="519113"/>
            <a:ext cx="3476625" cy="2606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79" tIns="46241" rIns="92479" bIns="4624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608" y="3301286"/>
            <a:ext cx="7388860" cy="3127534"/>
          </a:xfrm>
          <a:prstGeom prst="rect">
            <a:avLst/>
          </a:prstGeom>
        </p:spPr>
        <p:txBody>
          <a:bodyPr vert="horz" lIns="92479" tIns="46241" rIns="92479" bIns="4624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01364"/>
            <a:ext cx="4002299" cy="347504"/>
          </a:xfrm>
          <a:prstGeom prst="rect">
            <a:avLst/>
          </a:prstGeom>
        </p:spPr>
        <p:txBody>
          <a:bodyPr vert="horz" lIns="92479" tIns="46241" rIns="92479" bIns="4624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1641" y="6601364"/>
            <a:ext cx="4002299" cy="347504"/>
          </a:xfrm>
          <a:prstGeom prst="rect">
            <a:avLst/>
          </a:prstGeom>
        </p:spPr>
        <p:txBody>
          <a:bodyPr vert="horz" lIns="92479" tIns="46241" rIns="92479" bIns="46241" rtlCol="0" anchor="b"/>
          <a:lstStyle>
            <a:lvl1pPr algn="r">
              <a:defRPr sz="1300"/>
            </a:lvl1pPr>
          </a:lstStyle>
          <a:p>
            <a:fld id="{5FE49962-F9D7-43EC-A2A0-A95C62B3F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840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D208D-254C-4E82-9D9D-434244E66C3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699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D208D-254C-4E82-9D9D-434244E66C3A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699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1104-5AD4-493E-AE98-2021132A325A}" type="datetimeFigureOut">
              <a:rPr lang="en-US" smtClean="0"/>
              <a:t>5/21/2012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7E2E4-7AEE-4A62-B8D4-5C1D9E44C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8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1104-5AD4-493E-AE98-2021132A325A}" type="datetimeFigureOut">
              <a:rPr lang="en-US" smtClean="0"/>
              <a:t>5/21/2012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7E2E4-7AEE-4A62-B8D4-5C1D9E44C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972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1104-5AD4-493E-AE98-2021132A325A}" type="datetimeFigureOut">
              <a:rPr lang="en-US" smtClean="0"/>
              <a:t>5/21/2012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7E2E4-7AEE-4A62-B8D4-5C1D9E44C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965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1104-5AD4-493E-AE98-2021132A325A}" type="datetimeFigureOut">
              <a:rPr lang="en-US" smtClean="0"/>
              <a:t>5/21/2012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7E2E4-7AEE-4A62-B8D4-5C1D9E44C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466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1104-5AD4-493E-AE98-2021132A325A}" type="datetimeFigureOut">
              <a:rPr lang="en-US" smtClean="0"/>
              <a:t>5/21/2012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7E2E4-7AEE-4A62-B8D4-5C1D9E44C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81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1104-5AD4-493E-AE98-2021132A325A}" type="datetimeFigureOut">
              <a:rPr lang="en-US" smtClean="0"/>
              <a:t>5/21/2012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7E2E4-7AEE-4A62-B8D4-5C1D9E44C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847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1104-5AD4-493E-AE98-2021132A325A}" type="datetimeFigureOut">
              <a:rPr lang="en-US" smtClean="0"/>
              <a:t>5/21/2012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7E2E4-7AEE-4A62-B8D4-5C1D9E44C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78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1104-5AD4-493E-AE98-2021132A325A}" type="datetimeFigureOut">
              <a:rPr lang="en-US" smtClean="0"/>
              <a:t>5/21/2012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7E2E4-7AEE-4A62-B8D4-5C1D9E44C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351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1104-5AD4-493E-AE98-2021132A325A}" type="datetimeFigureOut">
              <a:rPr lang="en-US" smtClean="0"/>
              <a:t>5/21/2012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7E2E4-7AEE-4A62-B8D4-5C1D9E44C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365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1104-5AD4-493E-AE98-2021132A325A}" type="datetimeFigureOut">
              <a:rPr lang="en-US" smtClean="0"/>
              <a:t>5/21/2012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7E2E4-7AEE-4A62-B8D4-5C1D9E44C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594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1104-5AD4-493E-AE98-2021132A325A}" type="datetimeFigureOut">
              <a:rPr lang="en-US" smtClean="0"/>
              <a:t>5/21/2012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7E2E4-7AEE-4A62-B8D4-5C1D9E44C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188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41104-5AD4-493E-AE98-2021132A325A}" type="datetimeFigureOut">
              <a:rPr lang="en-US" smtClean="0"/>
              <a:t>5/21/2012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87E2E4-7AEE-4A62-B8D4-5C1D9E44C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903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966" y="3795939"/>
            <a:ext cx="4462754" cy="30346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04992" y="639901"/>
            <a:ext cx="6133410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5000" b="1" i="1" dirty="0" smtClean="0">
                <a:ln w="18000">
                  <a:noFill/>
                  <a:prstDash val="solid"/>
                  <a:miter lim="800000"/>
                </a:ln>
                <a:solidFill>
                  <a:schemeClr val="accent3">
                    <a:lumMod val="50000"/>
                  </a:schemeClr>
                </a:solidFill>
                <a:effectLst>
                  <a:glow rad="50800">
                    <a:srgbClr val="FF6600">
                      <a:alpha val="95686"/>
                    </a:srgb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How I Built Elevators</a:t>
            </a:r>
          </a:p>
          <a:p>
            <a:pPr algn="ctr"/>
            <a:r>
              <a:rPr lang="en-US" sz="5000" b="1" i="1" dirty="0" smtClean="0">
                <a:ln w="18000">
                  <a:noFill/>
                  <a:prstDash val="solid"/>
                  <a:miter lim="800000"/>
                </a:ln>
                <a:solidFill>
                  <a:schemeClr val="accent3">
                    <a:lumMod val="50000"/>
                  </a:schemeClr>
                </a:solidFill>
                <a:effectLst>
                  <a:glow rad="50800">
                    <a:srgbClr val="FF6600">
                      <a:alpha val="95686"/>
                    </a:srgb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and Feed Mills</a:t>
            </a:r>
          </a:p>
          <a:p>
            <a:pPr algn="ctr"/>
            <a:r>
              <a:rPr lang="en-US" sz="5000" b="1" i="1" dirty="0">
                <a:ln w="18000">
                  <a:noFill/>
                  <a:prstDash val="solid"/>
                  <a:miter lim="800000"/>
                </a:ln>
                <a:solidFill>
                  <a:schemeClr val="accent3">
                    <a:lumMod val="50000"/>
                  </a:schemeClr>
                </a:solidFill>
                <a:effectLst>
                  <a:glow rad="50800">
                    <a:srgbClr val="FF6600">
                      <a:alpha val="95686"/>
                    </a:srgb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o</a:t>
            </a:r>
            <a:r>
              <a:rPr lang="en-US" sz="5000" b="1" i="1" dirty="0" smtClean="0">
                <a:ln w="18000">
                  <a:noFill/>
                  <a:prstDash val="solid"/>
                  <a:miter lim="800000"/>
                </a:ln>
                <a:solidFill>
                  <a:schemeClr val="accent3">
                    <a:lumMod val="50000"/>
                  </a:schemeClr>
                </a:solidFill>
                <a:effectLst>
                  <a:glow rad="50800">
                    <a:srgbClr val="FF6600">
                      <a:alpha val="95686"/>
                    </a:srgb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 the Kansas Division</a:t>
            </a:r>
          </a:p>
          <a:p>
            <a:pPr algn="ctr"/>
            <a:r>
              <a:rPr lang="en-US" sz="5000" b="1" i="1" dirty="0" smtClean="0">
                <a:ln w="18000">
                  <a:noFill/>
                  <a:prstDash val="solid"/>
                  <a:miter lim="800000"/>
                </a:ln>
                <a:solidFill>
                  <a:schemeClr val="accent3">
                    <a:lumMod val="50000"/>
                  </a:schemeClr>
                </a:solidFill>
                <a:effectLst>
                  <a:glow rad="50800">
                    <a:srgbClr val="FF6600">
                      <a:alpha val="95686"/>
                    </a:srgb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of the Rock Island</a:t>
            </a:r>
            <a:endParaRPr lang="en-US" sz="5000" b="1" i="1" dirty="0">
              <a:ln w="18000">
                <a:noFill/>
                <a:prstDash val="solid"/>
                <a:miter lim="800000"/>
              </a:ln>
              <a:solidFill>
                <a:schemeClr val="accent3">
                  <a:lumMod val="50000"/>
                </a:schemeClr>
              </a:solidFill>
              <a:effectLst>
                <a:glow rad="50800">
                  <a:srgbClr val="FF6600">
                    <a:alpha val="95686"/>
                  </a:srgb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52393" y="4193738"/>
            <a:ext cx="6438622" cy="16619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600" b="1" i="1" dirty="0" smtClean="0">
                <a:ln w="18000">
                  <a:noFill/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Part II</a:t>
            </a:r>
          </a:p>
          <a:p>
            <a:pPr algn="ctr"/>
            <a:r>
              <a:rPr lang="en-US" sz="3200" b="1" i="1" dirty="0" smtClean="0">
                <a:ln w="18000">
                  <a:noFill/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Concrete Country Elevators and Mills</a:t>
            </a:r>
          </a:p>
          <a:p>
            <a:pPr algn="ctr"/>
            <a:r>
              <a:rPr lang="en-US" sz="2400" b="1" i="1" dirty="0" smtClean="0">
                <a:ln w="18000">
                  <a:noFill/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of 1940’s … 50’s … and 60’s</a:t>
            </a:r>
          </a:p>
        </p:txBody>
      </p:sp>
      <p:sp>
        <p:nvSpPr>
          <p:cNvPr id="6" name="Rectangle 5"/>
          <p:cNvSpPr/>
          <p:nvPr/>
        </p:nvSpPr>
        <p:spPr>
          <a:xfrm>
            <a:off x="6388137" y="5854348"/>
            <a:ext cx="202337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i="1" dirty="0" smtClean="0">
                <a:ln w="18000">
                  <a:noFill/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by Ken Jenkins</a:t>
            </a:r>
            <a:endParaRPr lang="en-US" sz="2400" b="1" i="1" dirty="0">
              <a:ln w="18000">
                <a:noFill/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1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5"/>
          <a:stretch/>
        </p:blipFill>
        <p:spPr>
          <a:xfrm rot="5400000">
            <a:off x="2079336" y="-1156499"/>
            <a:ext cx="5029202" cy="86854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-128864" y="2010035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68’-0”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71709" y="457200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183’-0”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79528" y="486963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15’-0”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98728" y="492280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40’-0”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5400000">
            <a:off x="8547564" y="2165894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44’-0”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32274" y="5562600"/>
            <a:ext cx="40794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441D61"/>
                </a:solidFill>
              </a:rPr>
              <a:t>Shellabarger</a:t>
            </a:r>
            <a:r>
              <a:rPr lang="en-US" sz="2400" b="1" dirty="0" smtClean="0">
                <a:solidFill>
                  <a:srgbClr val="441D61"/>
                </a:solidFill>
              </a:rPr>
              <a:t> Terminal Elevator</a:t>
            </a:r>
          </a:p>
          <a:p>
            <a:pPr algn="ctr"/>
            <a:r>
              <a:rPr lang="en-US" sz="2000" b="1" dirty="0" smtClean="0">
                <a:solidFill>
                  <a:srgbClr val="441D61"/>
                </a:solidFill>
              </a:rPr>
              <a:t>Salina, Kansas </a:t>
            </a:r>
            <a:endParaRPr lang="en-US" sz="2000" b="1" dirty="0">
              <a:solidFill>
                <a:srgbClr val="441D61"/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96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88" y="228600"/>
            <a:ext cx="9144000" cy="4784141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1447800" y="750332"/>
            <a:ext cx="871870" cy="82100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81722" y="455431"/>
            <a:ext cx="1770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Main Round Bins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143000" y="1690578"/>
            <a:ext cx="515679" cy="219562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94892" y="3886200"/>
            <a:ext cx="2264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Interstice Storage Bins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143000" y="2286000"/>
            <a:ext cx="685088" cy="1600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143000" y="3086100"/>
            <a:ext cx="606762" cy="8001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826080" y="5181600"/>
            <a:ext cx="34713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441D61"/>
                </a:solidFill>
              </a:rPr>
              <a:t>Example of Interstice Bins</a:t>
            </a:r>
            <a:endParaRPr lang="en-US" sz="2400" b="1" dirty="0">
              <a:solidFill>
                <a:srgbClr val="441D61"/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28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0"/>
            <a:ext cx="7022592" cy="63398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4008" y="383693"/>
            <a:ext cx="2326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2,250,000 bushel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5954467"/>
            <a:ext cx="3839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Katy Elevator</a:t>
            </a:r>
          </a:p>
          <a:p>
            <a:r>
              <a:rPr lang="en-US" sz="2000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         Kansas City, KS … Rosedale</a:t>
            </a:r>
            <a:endParaRPr lang="en-US" sz="2000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6858001" y="2133600"/>
            <a:ext cx="850391" cy="381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511901" y="1524000"/>
            <a:ext cx="1640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Tanks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23’ Ø x 115’ tall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42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09" y="130126"/>
            <a:ext cx="5838092" cy="6597748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1295400" y="1981200"/>
            <a:ext cx="3810000" cy="838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8375" y="1655134"/>
            <a:ext cx="1585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250,000 Annex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295400" y="1992719"/>
            <a:ext cx="2590800" cy="136008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6200" y="5954467"/>
            <a:ext cx="3839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Katy Elevator</a:t>
            </a:r>
          </a:p>
          <a:p>
            <a:r>
              <a:rPr lang="en-US" sz="2000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         Kansas City</a:t>
            </a:r>
            <a:endParaRPr lang="en-US" sz="2000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98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533400" y="2362201"/>
            <a:ext cx="8077200" cy="1447799"/>
            <a:chOff x="838200" y="2819400"/>
            <a:chExt cx="12649200" cy="2570163"/>
          </a:xfrm>
        </p:grpSpPr>
        <p:sp>
          <p:nvSpPr>
            <p:cNvPr id="5" name="WordArt 2"/>
            <p:cNvSpPr>
              <a:spLocks noChangeArrowheads="1" noChangeShapeType="1" noTextEdit="1"/>
            </p:cNvSpPr>
            <p:nvPr/>
          </p:nvSpPr>
          <p:spPr bwMode="auto">
            <a:xfrm>
              <a:off x="838200" y="2819400"/>
              <a:ext cx="12649200" cy="257016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Construction Process …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  <p:sp>
          <p:nvSpPr>
            <p:cNvPr id="6" name="WordArt 3"/>
            <p:cNvSpPr>
              <a:spLocks noChangeArrowheads="1" noChangeShapeType="1" noTextEdit="1"/>
            </p:cNvSpPr>
            <p:nvPr/>
          </p:nvSpPr>
          <p:spPr bwMode="auto">
            <a:xfrm>
              <a:off x="1016692" y="3614656"/>
              <a:ext cx="10919391" cy="123381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50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32000"/>
                      </a:schemeClr>
                    </a:glow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Construction Process …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accent3">
                      <a:satMod val="175000"/>
                      <a:alpha val="32000"/>
                    </a:schemeClr>
                  </a:glow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37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Detai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2286" r="1731"/>
          <a:stretch/>
        </p:blipFill>
        <p:spPr bwMode="auto">
          <a:xfrm>
            <a:off x="1" y="-2021"/>
            <a:ext cx="9140100" cy="617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200" y="6216311"/>
            <a:ext cx="701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“Slip Form” Construction Process</a:t>
            </a:r>
            <a:endParaRPr lang="en-US" sz="2000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23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Det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4752186" cy="631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309556"/>
            <a:ext cx="701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“Slip Form” Construction Process</a:t>
            </a:r>
            <a:endParaRPr lang="en-US" sz="2000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2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Det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991" y="685800"/>
            <a:ext cx="7206018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" y="6216311"/>
            <a:ext cx="701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“Slip Form” Construction Process</a:t>
            </a:r>
            <a:endParaRPr lang="en-US" sz="2000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19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Det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1" y="1"/>
            <a:ext cx="8408039" cy="617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" y="6103203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Grain Dust Explosion</a:t>
            </a:r>
          </a:p>
          <a:p>
            <a:r>
              <a:rPr lang="en-US" sz="2000" b="1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20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        Atchison, Kansas 2011</a:t>
            </a:r>
            <a:endParaRPr lang="en-US" sz="2000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19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ordArt 3"/>
          <p:cNvSpPr>
            <a:spLocks noChangeArrowheads="1" noChangeShapeType="1" noTextEdit="1"/>
          </p:cNvSpPr>
          <p:nvPr/>
        </p:nvSpPr>
        <p:spPr bwMode="auto">
          <a:xfrm>
            <a:off x="2819400" y="3420140"/>
            <a:ext cx="5638800" cy="7708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accent3">
                      <a:satMod val="175000"/>
                      <a:alpha val="32000"/>
                    </a:schemeClr>
                  </a:glow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rPr>
              <a:t>Loading &amp; Unloading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19</a:t>
            </a:fld>
            <a:endParaRPr lang="en-US" dirty="0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33400" y="1752600"/>
            <a:ext cx="8077200" cy="1447799"/>
            <a:chOff x="838200" y="2819400"/>
            <a:chExt cx="12649200" cy="2570163"/>
          </a:xfrm>
        </p:grpSpPr>
        <p:sp>
          <p:nvSpPr>
            <p:cNvPr id="8" name="WordArt 2"/>
            <p:cNvSpPr>
              <a:spLocks noChangeArrowheads="1" noChangeShapeType="1" noTextEdit="1"/>
            </p:cNvSpPr>
            <p:nvPr/>
          </p:nvSpPr>
          <p:spPr bwMode="auto">
            <a:xfrm>
              <a:off x="838200" y="2819400"/>
              <a:ext cx="12649200" cy="257016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Prototype Practice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  <p:sp>
          <p:nvSpPr>
            <p:cNvPr id="9" name="WordArt 3"/>
            <p:cNvSpPr>
              <a:spLocks noChangeArrowheads="1" noChangeShapeType="1" noTextEdit="1"/>
            </p:cNvSpPr>
            <p:nvPr/>
          </p:nvSpPr>
          <p:spPr bwMode="auto">
            <a:xfrm>
              <a:off x="1016692" y="3614656"/>
              <a:ext cx="10919391" cy="123381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50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32000"/>
                      </a:schemeClr>
                    </a:glow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Prototype Practice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accent3">
                      <a:satMod val="175000"/>
                      <a:alpha val="32000"/>
                    </a:schemeClr>
                  </a:glow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257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" t="4349" r="50723" b="6190"/>
          <a:stretch/>
        </p:blipFill>
        <p:spPr>
          <a:xfrm>
            <a:off x="1548809" y="3171522"/>
            <a:ext cx="2133600" cy="33800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5" t="11033" r="4880" b="4990"/>
          <a:stretch/>
        </p:blipFill>
        <p:spPr>
          <a:xfrm>
            <a:off x="4800600" y="1514557"/>
            <a:ext cx="3352800" cy="51020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9382" y="381000"/>
            <a:ext cx="58961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/>
              <a:t>1940’s era … Typical</a:t>
            </a:r>
          </a:p>
          <a:p>
            <a:r>
              <a:rPr lang="en-US" sz="2600" b="1" dirty="0"/>
              <a:t>	</a:t>
            </a:r>
            <a:r>
              <a:rPr lang="en-US" sz="2600" b="1" dirty="0" smtClean="0"/>
              <a:t>Modern Concrete Country Elevator</a:t>
            </a:r>
            <a:endParaRPr lang="en-US" sz="2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06717" y="1486203"/>
            <a:ext cx="548245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300" dirty="0" smtClean="0"/>
              <a:t>80,000 </a:t>
            </a:r>
            <a:r>
              <a:rPr lang="en-US" sz="2300" dirty="0" err="1" smtClean="0"/>
              <a:t>bu</a:t>
            </a:r>
            <a:endParaRPr lang="en-US" sz="23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300" dirty="0" smtClean="0"/>
              <a:t>4 tanks 17’Ø x 100’ = 16,000 </a:t>
            </a:r>
            <a:r>
              <a:rPr lang="en-US" sz="2300" dirty="0" err="1" smtClean="0"/>
              <a:t>bu</a:t>
            </a:r>
            <a:endParaRPr lang="en-US" sz="23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300" dirty="0" smtClean="0"/>
              <a:t>16’ Cupola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300" dirty="0" smtClean="0"/>
              <a:t>Truck incoming … RR outgoing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781800" y="1458218"/>
            <a:ext cx="1219200" cy="68398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879423" y="1149590"/>
            <a:ext cx="1264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116’ Height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812623" y="3352800"/>
            <a:ext cx="1066800" cy="50271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25584" y="3080934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17’ Ø x 100’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94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8" r="2035" b="3087"/>
          <a:stretch/>
        </p:blipFill>
        <p:spPr>
          <a:xfrm>
            <a:off x="914400" y="0"/>
            <a:ext cx="72792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" b="1396"/>
          <a:stretch/>
        </p:blipFill>
        <p:spPr>
          <a:xfrm rot="20592035">
            <a:off x="7044162" y="3316878"/>
            <a:ext cx="1648124" cy="2132002"/>
          </a:xfrm>
          <a:prstGeom prst="rect">
            <a:avLst/>
          </a:prstGeom>
          <a:effectLst>
            <a:outerShdw blurRad="76200" dist="38100" dir="600000" sx="104000" sy="104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19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635" r="2870" b="40621"/>
          <a:stretch/>
        </p:blipFill>
        <p:spPr>
          <a:xfrm>
            <a:off x="2413591" y="14175"/>
            <a:ext cx="4302642" cy="68468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7775">
            <a:off x="6734518" y="3834803"/>
            <a:ext cx="1642758" cy="2183139"/>
          </a:xfrm>
          <a:prstGeom prst="rect">
            <a:avLst/>
          </a:prstGeom>
          <a:effectLst>
            <a:outerShdw blurRad="50800" dist="38100" sx="104000" sy="104000" algn="tl" rotWithShape="0">
              <a:prstClr val="black">
                <a:alpha val="29000"/>
              </a:prstClr>
            </a:outerShdw>
          </a:effectLst>
        </p:spPr>
      </p:pic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71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" t="1163" r="837" b="51163"/>
          <a:stretch/>
        </p:blipFill>
        <p:spPr>
          <a:xfrm>
            <a:off x="0" y="409672"/>
            <a:ext cx="9137495" cy="6038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7775">
            <a:off x="867118" y="3841891"/>
            <a:ext cx="1642758" cy="2183139"/>
          </a:xfrm>
          <a:prstGeom prst="rect">
            <a:avLst/>
          </a:prstGeom>
          <a:effectLst>
            <a:outerShdw blurRad="50800" dist="38100" sx="104000" sy="104000" algn="tl" rotWithShape="0">
              <a:prstClr val="black">
                <a:alpha val="29000"/>
              </a:prstClr>
            </a:outerShdw>
          </a:effectLst>
        </p:spPr>
      </p:pic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71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325" r="4809" b="3353"/>
          <a:stretch/>
        </p:blipFill>
        <p:spPr>
          <a:xfrm>
            <a:off x="71965" y="75128"/>
            <a:ext cx="9000070" cy="670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38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46" t="3566" r="1995" b="50000"/>
          <a:stretch/>
        </p:blipFill>
        <p:spPr>
          <a:xfrm>
            <a:off x="1752600" y="-1"/>
            <a:ext cx="5638800" cy="68931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7775">
            <a:off x="7094252" y="4139603"/>
            <a:ext cx="1642758" cy="2183139"/>
          </a:xfrm>
          <a:prstGeom prst="rect">
            <a:avLst/>
          </a:prstGeom>
          <a:effectLst>
            <a:outerShdw blurRad="50800" dist="38100" sx="104000" sy="104000" algn="tl" rotWithShape="0">
              <a:prstClr val="black">
                <a:alpha val="29000"/>
              </a:prstClr>
            </a:outerShdw>
          </a:effectLst>
        </p:spPr>
      </p:pic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71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04800" y="5257800"/>
            <a:ext cx="8077200" cy="1447799"/>
            <a:chOff x="838200" y="2819400"/>
            <a:chExt cx="12649200" cy="2570163"/>
          </a:xfrm>
        </p:grpSpPr>
        <p:sp>
          <p:nvSpPr>
            <p:cNvPr id="5" name="WordArt 2"/>
            <p:cNvSpPr>
              <a:spLocks noChangeArrowheads="1" noChangeShapeType="1" noTextEdit="1"/>
            </p:cNvSpPr>
            <p:nvPr/>
          </p:nvSpPr>
          <p:spPr bwMode="auto">
            <a:xfrm>
              <a:off x="838200" y="2819400"/>
              <a:ext cx="12649200" cy="257016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Layout Photos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  <p:sp>
          <p:nvSpPr>
            <p:cNvPr id="8" name="WordArt 3"/>
            <p:cNvSpPr>
              <a:spLocks noChangeArrowheads="1" noChangeShapeType="1" noTextEdit="1"/>
            </p:cNvSpPr>
            <p:nvPr/>
          </p:nvSpPr>
          <p:spPr bwMode="auto">
            <a:xfrm>
              <a:off x="1016692" y="3614656"/>
              <a:ext cx="10919391" cy="123381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50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32000"/>
                      </a:schemeClr>
                    </a:glow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Layout Photos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accent3">
                      <a:satMod val="175000"/>
                      <a:alpha val="32000"/>
                    </a:schemeClr>
                  </a:glow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79"/>
          <a:stretch/>
        </p:blipFill>
        <p:spPr>
          <a:xfrm>
            <a:off x="4947136" y="381000"/>
            <a:ext cx="3918196" cy="4648200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14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797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079787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CO-OP Feed &amp; Seed</a:t>
            </a:r>
          </a:p>
          <a:p>
            <a:r>
              <a:rPr lang="en-US" sz="20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         Clay Center, Kansas </a:t>
            </a:r>
            <a:endParaRPr lang="en-US" sz="2000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172745" y="1661625"/>
            <a:ext cx="978408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" r="2684" b="2597"/>
          <a:stretch/>
        </p:blipFill>
        <p:spPr>
          <a:xfrm>
            <a:off x="6539654" y="0"/>
            <a:ext cx="2600803" cy="18613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87248" y="1861342"/>
            <a:ext cx="1305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“Prototype”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855753" y="2446643"/>
            <a:ext cx="1066801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24794" y="1440485"/>
            <a:ext cx="166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24’ Head House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9288" y="2240711"/>
            <a:ext cx="93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84’ silos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0445" y="305222"/>
            <a:ext cx="430598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25400" dist="25400" dir="600000" sx="101000" sy="101000" algn="tl" rotWithShape="0">
                    <a:schemeClr val="bg1"/>
                  </a:outerShdw>
                </a:effectLst>
              </a:rPr>
              <a:t>1/3 Million 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25400" dist="25400" dir="600000" sx="101000" sy="101000" algn="tl" rotWithShape="0">
                    <a:schemeClr val="bg1"/>
                  </a:outerShdw>
                </a:effectLst>
              </a:rPr>
              <a:t>Bushel Capacity</a:t>
            </a: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71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797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79787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CO-OP Feed &amp; Seed</a:t>
            </a:r>
          </a:p>
          <a:p>
            <a:r>
              <a:rPr lang="en-US" sz="20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         Clay Center, Kansas </a:t>
            </a:r>
            <a:endParaRPr lang="en-US" sz="2000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62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797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79787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CO-OP Feed &amp; Seed</a:t>
            </a:r>
          </a:p>
          <a:p>
            <a:r>
              <a:rPr lang="en-US" sz="20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         Clay Center, Kansas </a:t>
            </a:r>
            <a:endParaRPr lang="en-US" sz="2000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62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797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79787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CO-OP Feed &amp; Seed</a:t>
            </a:r>
          </a:p>
          <a:p>
            <a:r>
              <a:rPr lang="en-US" sz="20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         Clay Center, Kansas </a:t>
            </a:r>
            <a:endParaRPr lang="en-US" sz="2000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" b="2944"/>
          <a:stretch/>
        </p:blipFill>
        <p:spPr>
          <a:xfrm>
            <a:off x="5793706" y="349103"/>
            <a:ext cx="2710568" cy="5789428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>
            <a:off x="7814930" y="2744235"/>
            <a:ext cx="782568" cy="39237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8437321" y="2449734"/>
            <a:ext cx="703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Tanks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4890" y="838199"/>
            <a:ext cx="3095510" cy="4811233"/>
            <a:chOff x="21265" y="523284"/>
            <a:chExt cx="3095510" cy="481123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61" r="24608" b="7731"/>
            <a:stretch/>
          </p:blipFill>
          <p:spPr>
            <a:xfrm>
              <a:off x="21265" y="523284"/>
              <a:ext cx="3095510" cy="4811233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888175" y="1752600"/>
              <a:ext cx="228600" cy="11763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594692" y="404035"/>
            <a:ext cx="2010440" cy="5638800"/>
            <a:chOff x="3417483" y="278618"/>
            <a:chExt cx="2010440" cy="56388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068" r="3299"/>
            <a:stretch/>
          </p:blipFill>
          <p:spPr>
            <a:xfrm>
              <a:off x="3499884" y="278618"/>
              <a:ext cx="1928039" cy="56388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3417483" y="3657600"/>
              <a:ext cx="228600" cy="11763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" name="Straight Arrow Connector 11"/>
          <p:cNvCxnSpPr/>
          <p:nvPr/>
        </p:nvCxnSpPr>
        <p:spPr>
          <a:xfrm flipH="1">
            <a:off x="2472068" y="1928735"/>
            <a:ext cx="418410" cy="25135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798134" y="1605569"/>
            <a:ext cx="1439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vertical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legs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85800" y="3246946"/>
            <a:ext cx="304800" cy="18354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6330" y="2902514"/>
            <a:ext cx="1439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delivery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tube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4800600"/>
            <a:ext cx="1439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loading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29882" y="3747577"/>
            <a:ext cx="1439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unloading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27615" y="6138531"/>
            <a:ext cx="5896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50,000 </a:t>
            </a:r>
            <a:r>
              <a:rPr lang="en-US" sz="3200" b="1" dirty="0" err="1" smtClean="0"/>
              <a:t>bu</a:t>
            </a:r>
            <a:r>
              <a:rPr lang="en-US" sz="3200" b="1" dirty="0" smtClean="0"/>
              <a:t> Elevator</a:t>
            </a:r>
            <a:endParaRPr lang="en-US" sz="3200" b="1" dirty="0"/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52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797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79787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CO-OP Feed &amp; Seed</a:t>
            </a:r>
          </a:p>
          <a:p>
            <a:r>
              <a:rPr lang="en-US" sz="20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         Clay Center, Kansas </a:t>
            </a:r>
            <a:endParaRPr lang="en-US" sz="2000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63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0885"/>
            <a:ext cx="9144000" cy="6878885"/>
            <a:chOff x="0" y="0"/>
            <a:chExt cx="9144000" cy="687888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079787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0" y="6047888"/>
              <a:ext cx="7010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</a:effectLst>
                </a:rPr>
                <a:t>Purina Elevator &amp; Mill</a:t>
              </a:r>
            </a:p>
            <a:p>
              <a:r>
                <a:rPr lang="en-US" sz="2000" b="1" dirty="0" smtClean="0"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</a:effectLst>
                </a:rPr>
                <a:t>          Clay Center, Kansas </a:t>
              </a:r>
              <a:endParaRPr lang="en-US" sz="2000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>
            <a:xfrm>
              <a:off x="2438400" y="1143000"/>
              <a:ext cx="7620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813389" y="958334"/>
              <a:ext cx="16674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36’ Head House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191000" y="2425377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94’silos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0"/>
              <a:ext cx="4646465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400" b="1" dirty="0" smtClean="0">
                  <a:solidFill>
                    <a:schemeClr val="accent3">
                      <a:lumMod val="50000"/>
                    </a:schemeClr>
                  </a:solidFill>
                </a:rPr>
                <a:t>1 million bushel capacity</a:t>
              </a:r>
            </a:p>
          </p:txBody>
        </p:sp>
      </p:grp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31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6065875" y="0"/>
            <a:ext cx="3072809" cy="2470494"/>
            <a:chOff x="8991600" y="-152400"/>
            <a:chExt cx="3072809" cy="247049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2" r="1724" b="3097"/>
            <a:stretch/>
          </p:blipFill>
          <p:spPr>
            <a:xfrm>
              <a:off x="8991600" y="-152400"/>
              <a:ext cx="3072809" cy="21011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982200" y="1948762"/>
              <a:ext cx="13056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“Prototype”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662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5" y="-31898"/>
            <a:ext cx="9144000" cy="60797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47888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Purina Elevator &amp; Mill</a:t>
            </a:r>
          </a:p>
          <a:p>
            <a:r>
              <a:rPr lang="en-US" sz="20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         Clay Center, Kansas </a:t>
            </a:r>
            <a:endParaRPr lang="en-US" sz="2000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62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797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47888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Purina Elevator &amp; Mill</a:t>
            </a:r>
          </a:p>
          <a:p>
            <a:r>
              <a:rPr lang="en-US" sz="20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         Clay Center, Kansas </a:t>
            </a:r>
            <a:endParaRPr lang="en-US" sz="2000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33</a:t>
            </a:fld>
            <a:endParaRPr lang="en-US" dirty="0"/>
          </a:p>
        </p:txBody>
      </p:sp>
      <p:sp>
        <p:nvSpPr>
          <p:cNvPr id="5" name="Slide Number Placeholder 6"/>
          <p:cNvSpPr txBox="1">
            <a:spLocks/>
          </p:cNvSpPr>
          <p:nvPr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28894B9-FBB5-49FC-8E67-7D378E123123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71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797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47888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Purina Elevator &amp; Mill</a:t>
            </a:r>
          </a:p>
          <a:p>
            <a:r>
              <a:rPr lang="en-US" sz="20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         Clay Center, Kansas </a:t>
            </a:r>
            <a:endParaRPr lang="en-US" sz="2000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8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797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47888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Purina Elevator &amp; Mill</a:t>
            </a:r>
          </a:p>
          <a:p>
            <a:r>
              <a:rPr lang="en-US" sz="20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         Clay Center, Kansas </a:t>
            </a:r>
            <a:endParaRPr lang="en-US" sz="2000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8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543" y="-76200"/>
            <a:ext cx="9144000" cy="6955085"/>
            <a:chOff x="-3543" y="-76200"/>
            <a:chExt cx="9144000" cy="695508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43" y="-76200"/>
              <a:ext cx="9144000" cy="6079787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0" y="6047888"/>
              <a:ext cx="7010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</a:effectLst>
                </a:rPr>
                <a:t>Purina Elevator &amp; Mill</a:t>
              </a:r>
            </a:p>
            <a:p>
              <a:r>
                <a:rPr lang="en-US" sz="2000" b="1" dirty="0" smtClean="0"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</a:effectLst>
                </a:rPr>
                <a:t>          Clay Center, Kansas </a:t>
              </a:r>
              <a:endParaRPr lang="en-US" sz="2000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333461" y="-81942"/>
            <a:ext cx="2806996" cy="3867478"/>
            <a:chOff x="6333461" y="-81942"/>
            <a:chExt cx="2806996" cy="386747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1" r="23166" b="2712"/>
            <a:stretch/>
          </p:blipFill>
          <p:spPr>
            <a:xfrm>
              <a:off x="6333461" y="-81942"/>
              <a:ext cx="2806996" cy="351094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192564" y="3416204"/>
              <a:ext cx="13056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“Prototype”</a:t>
              </a:r>
            </a:p>
          </p:txBody>
        </p:sp>
      </p:grp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8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797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47888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Farmers Union CO-OP</a:t>
            </a:r>
          </a:p>
          <a:p>
            <a:r>
              <a:rPr lang="en-US" sz="20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         Clay Center, Kansas </a:t>
            </a:r>
            <a:endParaRPr lang="en-US" sz="2000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3810000" y="887151"/>
            <a:ext cx="762000" cy="25584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527699" y="697468"/>
            <a:ext cx="1645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35’ Head house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455002" y="1470906"/>
            <a:ext cx="762000" cy="25584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172701" y="1208567"/>
            <a:ext cx="1622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(behind)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25’ head house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5872" y="76200"/>
            <a:ext cx="473398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dirty="0" smtClean="0">
                <a:solidFill>
                  <a:schemeClr val="accent3">
                    <a:lumMod val="50000"/>
                  </a:schemeClr>
                </a:solidFill>
              </a:rPr>
              <a:t>2 Million Bushel Capacity</a:t>
            </a:r>
            <a:endParaRPr lang="en-US" sz="3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35097" y="3352800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Silos 2@95’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8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31898"/>
            <a:ext cx="9144000" cy="6910783"/>
            <a:chOff x="0" y="-31898"/>
            <a:chExt cx="9144000" cy="691078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31898"/>
              <a:ext cx="9144000" cy="6079787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0" y="6047888"/>
              <a:ext cx="7010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</a:effectLst>
                </a:rPr>
                <a:t>Farmers Union CO-OP</a:t>
              </a:r>
            </a:p>
            <a:p>
              <a:r>
                <a:rPr lang="en-US" sz="2000" b="1" dirty="0" smtClean="0"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</a:effectLst>
                </a:rPr>
                <a:t>          Clay Center, Kansas </a:t>
              </a:r>
              <a:endParaRPr lang="en-US" sz="2000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953000" y="-31898"/>
            <a:ext cx="4214037" cy="3025776"/>
            <a:chOff x="4953000" y="-31898"/>
            <a:chExt cx="4214037" cy="302577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7" r="2380" b="3125"/>
            <a:stretch/>
          </p:blipFill>
          <p:spPr>
            <a:xfrm>
              <a:off x="4953000" y="-31898"/>
              <a:ext cx="4214037" cy="262666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239000" y="2624546"/>
              <a:ext cx="13056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“Prototype”</a:t>
              </a:r>
            </a:p>
          </p:txBody>
        </p:sp>
      </p:grp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8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797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47888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Farmers Union CO-OP</a:t>
            </a:r>
          </a:p>
          <a:p>
            <a:r>
              <a:rPr lang="en-US" sz="20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         Clay Center, Kansas </a:t>
            </a:r>
            <a:endParaRPr lang="en-US" sz="2000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8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" t="2986" r="7703" b="8216"/>
          <a:stretch/>
        </p:blipFill>
        <p:spPr>
          <a:xfrm>
            <a:off x="2773470" y="0"/>
            <a:ext cx="3595435" cy="60587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6198" y="329617"/>
            <a:ext cx="2557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Head House …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2197398" y="1174706"/>
            <a:ext cx="1592124" cy="18012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32251" y="1158900"/>
            <a:ext cx="1528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16’ to 35’ high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626398" y="1962083"/>
            <a:ext cx="1066800" cy="42493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671400" y="1371552"/>
            <a:ext cx="2472600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</a:rPr>
              <a:t>Typical Silos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vary in size …</a:t>
            </a:r>
          </a:p>
          <a:p>
            <a:endParaRPr lang="en-US" sz="200" dirty="0">
              <a:solidFill>
                <a:srgbClr val="FF0000"/>
              </a:solidFill>
            </a:endParaRPr>
          </a:p>
          <a:p>
            <a:endParaRPr lang="en-US" sz="200" dirty="0" smtClean="0">
              <a:solidFill>
                <a:srgbClr val="FF0000"/>
              </a:solidFill>
            </a:endParaRPr>
          </a:p>
          <a:p>
            <a:endParaRPr lang="en-US" sz="200" dirty="0" smtClean="0">
              <a:solidFill>
                <a:srgbClr val="FF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17’ Ø to 30’ diameter</a:t>
            </a:r>
          </a:p>
          <a:p>
            <a:endParaRPr lang="en-US" sz="200" dirty="0">
              <a:solidFill>
                <a:srgbClr val="FF0000"/>
              </a:solidFill>
            </a:endParaRPr>
          </a:p>
          <a:p>
            <a:endParaRPr lang="en-US" sz="200" dirty="0" smtClean="0">
              <a:solidFill>
                <a:srgbClr val="FF0000"/>
              </a:solidFill>
            </a:endParaRPr>
          </a:p>
          <a:p>
            <a:endParaRPr lang="en-US" sz="200" dirty="0" smtClean="0">
              <a:solidFill>
                <a:srgbClr val="FF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80’ to 120’ high</a:t>
            </a:r>
          </a:p>
          <a:p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03224" y="6027003"/>
            <a:ext cx="53170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Type of Concrete Elevator Built at Several</a:t>
            </a:r>
          </a:p>
          <a:p>
            <a:pPr algn="ctr"/>
            <a:r>
              <a:rPr lang="en-US" sz="2400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Kansas Stations</a:t>
            </a:r>
            <a:endParaRPr lang="en-US" sz="2400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84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6878885"/>
            <a:chOff x="0" y="0"/>
            <a:chExt cx="9144000" cy="687888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079787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0" y="6047888"/>
              <a:ext cx="7010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</a:effectLst>
                </a:rPr>
                <a:t>Farmers Union CO-OP</a:t>
              </a:r>
            </a:p>
            <a:p>
              <a:r>
                <a:rPr lang="en-US" sz="2000" b="1" dirty="0" smtClean="0"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</a:effectLst>
                </a:rPr>
                <a:t>          Clay Center, Kansas </a:t>
              </a:r>
              <a:endParaRPr lang="en-US" sz="2000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0" y="1295400"/>
              <a:ext cx="16450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25’ Head house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645002" y="2794889"/>
              <a:ext cx="9525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84’ Silos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799367" y="2994101"/>
              <a:ext cx="9525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95’ Silos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867400" y="0"/>
            <a:ext cx="3269512" cy="2611698"/>
            <a:chOff x="5867400" y="0"/>
            <a:chExt cx="3269512" cy="261169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644" b="3576"/>
            <a:stretch/>
          </p:blipFill>
          <p:spPr>
            <a:xfrm>
              <a:off x="5867400" y="0"/>
              <a:ext cx="3269512" cy="222996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037868" y="2242366"/>
              <a:ext cx="13056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“Prototype”</a:t>
              </a:r>
            </a:p>
          </p:txBody>
        </p:sp>
      </p:grp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8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9144000" cy="6878885"/>
            <a:chOff x="0" y="0"/>
            <a:chExt cx="9144000" cy="687888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079787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0" y="6047888"/>
              <a:ext cx="7010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</a:effectLst>
                </a:rPr>
                <a:t>Farmers Union CO-OP</a:t>
              </a:r>
            </a:p>
            <a:p>
              <a:r>
                <a:rPr lang="en-US" sz="2000" b="1" dirty="0" smtClean="0"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</a:effectLst>
                </a:rPr>
                <a:t>          Clay Center, Kansas </a:t>
              </a:r>
              <a:endParaRPr lang="en-US" sz="2000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87609" y="-1773"/>
            <a:ext cx="2006010" cy="3303985"/>
            <a:chOff x="7187609" y="-1773"/>
            <a:chExt cx="2006010" cy="330398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2" r="2202" b="1704"/>
            <a:stretch/>
          </p:blipFill>
          <p:spPr>
            <a:xfrm>
              <a:off x="7187609" y="-1773"/>
              <a:ext cx="2006010" cy="2934653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620000" y="2932880"/>
              <a:ext cx="13056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“Prototype”</a:t>
              </a:r>
            </a:p>
          </p:txBody>
        </p:sp>
      </p:grp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8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797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47888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Farmers Union CO-OP</a:t>
            </a:r>
          </a:p>
          <a:p>
            <a:r>
              <a:rPr lang="en-US" sz="20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         Clay Center, Kansas </a:t>
            </a:r>
            <a:endParaRPr lang="en-US" sz="2000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8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797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047888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Morganville Elevator</a:t>
            </a:r>
          </a:p>
          <a:p>
            <a:r>
              <a:rPr lang="en-US" sz="20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         Morganville, Kansas </a:t>
            </a:r>
            <a:endParaRPr lang="en-US" sz="2000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8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7620000" cy="6858000"/>
            <a:chOff x="0" y="0"/>
            <a:chExt cx="7620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98" r="-1"/>
            <a:stretch/>
          </p:blipFill>
          <p:spPr>
            <a:xfrm>
              <a:off x="1503301" y="0"/>
              <a:ext cx="6116699" cy="68580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0" y="6027002"/>
              <a:ext cx="7010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effectLst>
                    <a:outerShdw dist="12700" dir="2700000" sx="101000" sy="101000" algn="tl" rotWithShape="0">
                      <a:schemeClr val="bg1"/>
                    </a:outerShdw>
                  </a:effectLst>
                </a:rPr>
                <a:t>Morganville Elevator</a:t>
              </a:r>
            </a:p>
            <a:p>
              <a:r>
                <a:rPr lang="en-US" sz="2000" b="1" dirty="0" smtClean="0">
                  <a:effectLst>
                    <a:outerShdw dist="12700" dir="2700000" sx="101000" sy="101000" algn="tl" rotWithShape="0">
                      <a:schemeClr val="bg1"/>
                    </a:outerShdw>
                  </a:effectLst>
                </a:rPr>
                <a:t>          Morganville, Kansas </a:t>
              </a:r>
              <a:endParaRPr lang="en-US" sz="2000" dirty="0">
                <a:effectLst>
                  <a:outerShdw dist="12700" dir="2700000" sx="101000" sy="101000" algn="tl" rotWithShape="0">
                    <a:schemeClr val="bg1"/>
                  </a:outerShdw>
                </a:effectLst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562600" y="-3544"/>
            <a:ext cx="3581400" cy="2638039"/>
            <a:chOff x="5562600" y="-3544"/>
            <a:chExt cx="3581400" cy="263803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9" r="4540" b="2824"/>
            <a:stretch/>
          </p:blipFill>
          <p:spPr>
            <a:xfrm>
              <a:off x="5562600" y="-3544"/>
              <a:ext cx="3581400" cy="229736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010400" y="2265163"/>
              <a:ext cx="13056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“Prototype”</a:t>
              </a:r>
            </a:p>
          </p:txBody>
        </p:sp>
      </p:grp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9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797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47888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Morganville Elevator</a:t>
            </a:r>
          </a:p>
          <a:p>
            <a:r>
              <a:rPr lang="en-US" sz="20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         Morganville, Kansas </a:t>
            </a:r>
            <a:endParaRPr lang="en-US" sz="2000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19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78885"/>
            <a:chOff x="0" y="0"/>
            <a:chExt cx="9144000" cy="687888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079787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0" y="6047888"/>
              <a:ext cx="7010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</a:effectLst>
                </a:rPr>
                <a:t>Morganville Elevator</a:t>
              </a:r>
            </a:p>
            <a:p>
              <a:r>
                <a:rPr lang="en-US" sz="2000" b="1" dirty="0" smtClean="0"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</a:effectLst>
                </a:rPr>
                <a:t>          Morganville, Kansas </a:t>
              </a:r>
              <a:endParaRPr lang="en-US" sz="2000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57400" y="4341167"/>
              <a:ext cx="12507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schemeClr val="bg1"/>
                    </a:outerShdw>
                  </a:effectLst>
                </a:rPr>
                <a:t>Dryer</a:t>
              </a:r>
              <a:endParaRPr lang="en-US" sz="3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080051" y="12405"/>
            <a:ext cx="3051544" cy="2875230"/>
            <a:chOff x="6080051" y="12405"/>
            <a:chExt cx="3051544" cy="287523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" r="30981" b="19511"/>
            <a:stretch/>
          </p:blipFill>
          <p:spPr>
            <a:xfrm>
              <a:off x="6080051" y="12405"/>
              <a:ext cx="3051544" cy="251219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809476" y="2518303"/>
              <a:ext cx="13056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“Prototype”</a:t>
              </a: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56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19493"/>
            <a:ext cx="9144000" cy="6898378"/>
            <a:chOff x="0" y="-19493"/>
            <a:chExt cx="9144000" cy="689837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9493"/>
              <a:ext cx="9144000" cy="6079787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0" y="6047888"/>
              <a:ext cx="7010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</a:effectLst>
                </a:rPr>
                <a:t>Clifton CO-OP</a:t>
              </a:r>
            </a:p>
            <a:p>
              <a:r>
                <a:rPr lang="en-US" sz="2000" b="1" dirty="0" smtClean="0"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</a:effectLst>
                </a:rPr>
                <a:t>          Clifton, Kansas </a:t>
              </a:r>
              <a:endParaRPr lang="en-US" sz="2000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>
            <a:xfrm>
              <a:off x="2172745" y="1809817"/>
              <a:ext cx="978408" cy="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>
              <a:off x="2617752" y="2605815"/>
              <a:ext cx="1066801" cy="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517685" y="1625151"/>
              <a:ext cx="16674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25’ Head House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82222" y="2393163"/>
              <a:ext cx="22797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Silos … 3 groups @ 95’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45986" y="228600"/>
              <a:ext cx="4733988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400" b="1" dirty="0" smtClean="0">
                  <a:solidFill>
                    <a:srgbClr val="FFFF00"/>
                  </a:solidFill>
                  <a:effectLst>
                    <a:outerShdw blurRad="50800" dist="50800" dir="1200000" algn="tl" rotWithShape="0">
                      <a:srgbClr val="92D050"/>
                    </a:outerShdw>
                  </a:effectLst>
                </a:rPr>
                <a:t>1 Million Bushel Capacity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562600" y="-19493"/>
            <a:ext cx="3593592" cy="2966654"/>
            <a:chOff x="5562600" y="-19493"/>
            <a:chExt cx="3593592" cy="296665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-19493"/>
              <a:ext cx="3593592" cy="261352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706589" y="2577829"/>
              <a:ext cx="13056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“Prototype”</a:t>
              </a:r>
            </a:p>
          </p:txBody>
        </p:sp>
      </p:grp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56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78885"/>
            <a:chOff x="0" y="0"/>
            <a:chExt cx="9144000" cy="687888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079787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0" y="6047888"/>
              <a:ext cx="7010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</a:effectLst>
                </a:rPr>
                <a:t>Clifton CO-OP</a:t>
              </a:r>
            </a:p>
            <a:p>
              <a:r>
                <a:rPr lang="en-US" sz="2000" b="1" dirty="0" smtClean="0"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</a:effectLst>
                </a:rPr>
                <a:t>          Clifton, Kansas </a:t>
              </a:r>
              <a:endParaRPr lang="en-US" sz="2000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24200" y="3657600"/>
              <a:ext cx="12507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</a:rPr>
                <a:t>Dryer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0" y="0"/>
            <a:ext cx="2438400" cy="3766542"/>
            <a:chOff x="0" y="0"/>
            <a:chExt cx="2438400" cy="376654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4" t="3702" b="13231"/>
            <a:stretch/>
          </p:blipFill>
          <p:spPr>
            <a:xfrm>
              <a:off x="0" y="0"/>
              <a:ext cx="2438400" cy="339721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56597" y="3397210"/>
              <a:ext cx="13056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“Prototype”</a:t>
              </a: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56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797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47888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Clifton CO-OP</a:t>
            </a:r>
          </a:p>
          <a:p>
            <a:r>
              <a:rPr lang="en-US" sz="20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         Clifton, Kansas </a:t>
            </a:r>
            <a:endParaRPr lang="en-US" sz="2000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56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976" y="356616"/>
            <a:ext cx="4194048" cy="6144768"/>
          </a:xfrm>
          <a:prstGeom prst="rect">
            <a:avLst/>
          </a:prstGeom>
        </p:spPr>
      </p:pic>
      <p:sp>
        <p:nvSpPr>
          <p:cNvPr id="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5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6878885"/>
            <a:chOff x="0" y="0"/>
            <a:chExt cx="9144000" cy="687888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079787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0" y="6047888"/>
              <a:ext cx="7010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</a:effectLst>
                </a:rPr>
                <a:t>United Grain</a:t>
              </a:r>
            </a:p>
            <a:p>
              <a:r>
                <a:rPr lang="en-US" sz="2000" b="1" dirty="0" smtClean="0"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</a:effectLst>
                </a:rPr>
                <a:t>          Belleville, Kansas </a:t>
              </a:r>
              <a:endParaRPr lang="en-US" sz="2000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cxnSp>
          <p:nvCxnSpPr>
            <p:cNvPr id="4" name="Straight Arrow Connector 3"/>
            <p:cNvCxnSpPr/>
            <p:nvPr/>
          </p:nvCxnSpPr>
          <p:spPr>
            <a:xfrm flipH="1">
              <a:off x="4089926" y="887151"/>
              <a:ext cx="762000" cy="255849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4793447" y="658446"/>
              <a:ext cx="16450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29’ Head house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276600" y="2624661"/>
              <a:ext cx="9989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Silos  80’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8922" y="76200"/>
              <a:ext cx="5072222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400" b="1" dirty="0" smtClean="0">
                  <a:solidFill>
                    <a:srgbClr val="FFFF00"/>
                  </a:solidFill>
                </a:rPr>
                <a:t>3.5 Million Bushel Capacity</a:t>
              </a:r>
              <a:endParaRPr lang="en-US" sz="3400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953000" y="2570202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Silos  88’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005019" y="-8860"/>
            <a:ext cx="2166498" cy="3133060"/>
            <a:chOff x="7005019" y="-8860"/>
            <a:chExt cx="2166498" cy="313306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6" t="14169" r="5661" b="5890"/>
            <a:stretch/>
          </p:blipFill>
          <p:spPr>
            <a:xfrm>
              <a:off x="7005019" y="-8860"/>
              <a:ext cx="2166498" cy="2818187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457386" y="2754868"/>
              <a:ext cx="13056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“Prototype”</a:t>
              </a:r>
            </a:p>
          </p:txBody>
        </p:sp>
      </p:grp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56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9144000" cy="6878885"/>
            <a:chOff x="0" y="0"/>
            <a:chExt cx="9144000" cy="687888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079787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0" y="6047888"/>
              <a:ext cx="7010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</a:effectLst>
                </a:rPr>
                <a:t>United Grain</a:t>
              </a:r>
            </a:p>
            <a:p>
              <a:r>
                <a:rPr lang="en-US" sz="2000" b="1" dirty="0" smtClean="0"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</a:effectLst>
                </a:rPr>
                <a:t>          Belleville, Kansas </a:t>
              </a:r>
              <a:endParaRPr lang="en-US" sz="2000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379888" y="0"/>
            <a:ext cx="3765377" cy="2351567"/>
            <a:chOff x="5379888" y="0"/>
            <a:chExt cx="3765377" cy="235156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32" t="19703" r="10715" b="22265"/>
            <a:stretch/>
          </p:blipFill>
          <p:spPr>
            <a:xfrm>
              <a:off x="5379888" y="0"/>
              <a:ext cx="3765377" cy="19812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831160" y="1982235"/>
              <a:ext cx="13056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“Prototype”</a:t>
              </a:r>
            </a:p>
          </p:txBody>
        </p:sp>
      </p:grp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96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9144000" cy="6878885"/>
            <a:chOff x="0" y="0"/>
            <a:chExt cx="9144000" cy="687888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079787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0" y="6047888"/>
              <a:ext cx="7010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</a:effectLst>
                </a:rPr>
                <a:t>Hall Elevator</a:t>
              </a:r>
            </a:p>
            <a:p>
              <a:r>
                <a:rPr lang="en-US" sz="2000" b="1" dirty="0" smtClean="0"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</a:effectLst>
                </a:rPr>
                <a:t>          Belleville, Kansas </a:t>
              </a:r>
              <a:endParaRPr lang="en-US" sz="2000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562600" y="1"/>
            <a:ext cx="3581400" cy="2666999"/>
            <a:chOff x="5562600" y="1"/>
            <a:chExt cx="3581400" cy="266699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84" t="3519" r="4299" b="19265"/>
            <a:stretch/>
          </p:blipFill>
          <p:spPr>
            <a:xfrm>
              <a:off x="5562600" y="1"/>
              <a:ext cx="3581400" cy="230620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781800" y="2297668"/>
              <a:ext cx="13056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“Prototype”</a:t>
              </a:r>
            </a:p>
          </p:txBody>
        </p:sp>
      </p:grp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96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53</a:t>
            </a:fld>
            <a:endParaRPr lang="en-US" dirty="0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18777" y="2362200"/>
            <a:ext cx="8077200" cy="1447799"/>
            <a:chOff x="838200" y="2819400"/>
            <a:chExt cx="12649200" cy="2570163"/>
          </a:xfrm>
        </p:grpSpPr>
        <p:sp>
          <p:nvSpPr>
            <p:cNvPr id="7" name="WordArt 2"/>
            <p:cNvSpPr>
              <a:spLocks noChangeArrowheads="1" noChangeShapeType="1" noTextEdit="1"/>
            </p:cNvSpPr>
            <p:nvPr/>
          </p:nvSpPr>
          <p:spPr bwMode="auto">
            <a:xfrm>
              <a:off x="838200" y="2819400"/>
              <a:ext cx="12649200" cy="257016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Where does the grain go?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  <p:sp>
          <p:nvSpPr>
            <p:cNvPr id="8" name="WordArt 3"/>
            <p:cNvSpPr>
              <a:spLocks noChangeArrowheads="1" noChangeShapeType="1" noTextEdit="1"/>
            </p:cNvSpPr>
            <p:nvPr/>
          </p:nvSpPr>
          <p:spPr bwMode="auto">
            <a:xfrm>
              <a:off x="1016692" y="3614656"/>
              <a:ext cx="10919391" cy="123381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50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32000"/>
                      </a:schemeClr>
                    </a:glow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Where does the grain go?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accent3">
                      <a:satMod val="175000"/>
                      <a:alpha val="32000"/>
                    </a:schemeClr>
                  </a:glow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090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54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161067" y="233901"/>
            <a:ext cx="48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Elevator “A” … ATSF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914400"/>
            <a:ext cx="70104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3200" dirty="0" smtClean="0"/>
              <a:t>2 large storage units</a:t>
            </a:r>
            <a:endParaRPr lang="en-US" sz="200" dirty="0" smtClean="0"/>
          </a:p>
          <a:p>
            <a:endParaRPr lang="en-US" sz="200" dirty="0"/>
          </a:p>
          <a:p>
            <a:endParaRPr lang="en-US" sz="200" dirty="0" smtClean="0"/>
          </a:p>
          <a:p>
            <a:endParaRPr lang="en-US" sz="200" dirty="0"/>
          </a:p>
          <a:p>
            <a:endParaRPr lang="en-US" sz="200" dirty="0" smtClean="0"/>
          </a:p>
          <a:p>
            <a:endParaRPr lang="en-US" sz="200" dirty="0"/>
          </a:p>
          <a:p>
            <a:endParaRPr lang="en-US" sz="2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3200" dirty="0" smtClean="0"/>
              <a:t>Aggregate Storage 6,283,500 </a:t>
            </a:r>
            <a:r>
              <a:rPr lang="en-US" sz="3200" dirty="0" err="1" smtClean="0"/>
              <a:t>bu</a:t>
            </a:r>
            <a:endParaRPr lang="en-US" sz="3200" dirty="0" smtClean="0"/>
          </a:p>
          <a:p>
            <a:endParaRPr lang="en-US" sz="200" dirty="0"/>
          </a:p>
          <a:p>
            <a:endParaRPr lang="en-US" sz="200" dirty="0" smtClean="0"/>
          </a:p>
          <a:p>
            <a:endParaRPr lang="en-US" sz="200" dirty="0"/>
          </a:p>
          <a:p>
            <a:endParaRPr lang="en-US" sz="200" dirty="0" smtClean="0"/>
          </a:p>
          <a:p>
            <a:endParaRPr lang="en-US" sz="200" dirty="0"/>
          </a:p>
          <a:p>
            <a:endParaRPr lang="en-US" sz="200" dirty="0" smtClean="0"/>
          </a:p>
          <a:p>
            <a:endParaRPr lang="en-US" sz="200" dirty="0"/>
          </a:p>
          <a:p>
            <a:endParaRPr lang="en-US" sz="2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3200" dirty="0" smtClean="0"/>
              <a:t>Dumper/Track Shed</a:t>
            </a:r>
          </a:p>
          <a:p>
            <a:endParaRPr lang="en-US" sz="200" dirty="0"/>
          </a:p>
          <a:p>
            <a:endParaRPr lang="en-US" sz="200" dirty="0" smtClean="0"/>
          </a:p>
          <a:p>
            <a:endParaRPr lang="en-US" sz="200" dirty="0"/>
          </a:p>
          <a:p>
            <a:endParaRPr lang="en-US" sz="200" dirty="0" smtClean="0"/>
          </a:p>
          <a:p>
            <a:endParaRPr lang="en-US" sz="200" dirty="0"/>
          </a:p>
          <a:p>
            <a:endParaRPr lang="en-US" sz="200" dirty="0" smtClean="0"/>
          </a:p>
          <a:p>
            <a:endParaRPr lang="en-US" sz="2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3200" dirty="0" smtClean="0"/>
              <a:t>Drier House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" t="5966" r="6598" b="3125"/>
          <a:stretch/>
        </p:blipFill>
        <p:spPr>
          <a:xfrm>
            <a:off x="4267200" y="3048000"/>
            <a:ext cx="4697908" cy="352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96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55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96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56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91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57</a:t>
            </a:fld>
            <a:endParaRPr lang="en-US" dirty="0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18777" y="2362200"/>
            <a:ext cx="8077200" cy="1447799"/>
            <a:chOff x="838200" y="2819400"/>
            <a:chExt cx="12649200" cy="2570163"/>
          </a:xfrm>
        </p:grpSpPr>
        <p:sp>
          <p:nvSpPr>
            <p:cNvPr id="7" name="WordArt 2"/>
            <p:cNvSpPr>
              <a:spLocks noChangeArrowheads="1" noChangeShapeType="1" noTextEdit="1"/>
            </p:cNvSpPr>
            <p:nvPr/>
          </p:nvSpPr>
          <p:spPr bwMode="auto">
            <a:xfrm>
              <a:off x="838200" y="2819400"/>
              <a:ext cx="12649200" cy="257016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Constructing My Model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  <p:sp>
          <p:nvSpPr>
            <p:cNvPr id="8" name="WordArt 3"/>
            <p:cNvSpPr>
              <a:spLocks noChangeArrowheads="1" noChangeShapeType="1" noTextEdit="1"/>
            </p:cNvSpPr>
            <p:nvPr/>
          </p:nvSpPr>
          <p:spPr bwMode="auto">
            <a:xfrm>
              <a:off x="1016692" y="3614656"/>
              <a:ext cx="10919391" cy="123381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50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32000"/>
                      </a:schemeClr>
                    </a:glow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Constructing My Model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accent3">
                      <a:satMod val="175000"/>
                      <a:alpha val="32000"/>
                    </a:schemeClr>
                  </a:glow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010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58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6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59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0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2"/>
          <a:stretch/>
        </p:blipFill>
        <p:spPr>
          <a:xfrm>
            <a:off x="2324986" y="139688"/>
            <a:ext cx="4380614" cy="6377456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2785730" y="983513"/>
            <a:ext cx="1405270" cy="2759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012600" y="752151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mixing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657600" y="1478475"/>
            <a:ext cx="2590800" cy="58424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172200" y="1178926"/>
            <a:ext cx="1417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vertical leg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bucket hoists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953000" y="1478475"/>
            <a:ext cx="1295400" cy="62976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5188688" y="2699266"/>
            <a:ext cx="1692201" cy="79884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837298" y="2494369"/>
            <a:ext cx="1419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delivery tube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5707858" y="3733800"/>
            <a:ext cx="1302542" cy="457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957235" y="3520161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RR loading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990600" y="4680099"/>
            <a:ext cx="6705600" cy="0"/>
          </a:xfrm>
          <a:prstGeom prst="line">
            <a:avLst/>
          </a:prstGeom>
          <a:ln w="152400">
            <a:solidFill>
              <a:srgbClr val="00B050">
                <a:alpha val="65098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565762" y="3737272"/>
            <a:ext cx="11774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Truck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Delivery …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Unloading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79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60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0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61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0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62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0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63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0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64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6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125"/>
                    </a14:imgEffect>
                    <a14:imgEffect>
                      <a14:saturation sat="0"/>
                    </a14:imgEffect>
                    <a14:imgEffect>
                      <a14:brightnessContrast bright="41000" contras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614" y="3505200"/>
            <a:ext cx="4462754" cy="30346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33132" y="639901"/>
            <a:ext cx="7077130" cy="233910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5000" b="1" i="1" dirty="0" smtClean="0">
                <a:ln w="18000">
                  <a:noFill/>
                  <a:prstDash val="solid"/>
                  <a:miter lim="800000"/>
                </a:ln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Elevators and Feed Mills</a:t>
            </a:r>
          </a:p>
          <a:p>
            <a:pPr algn="ctr"/>
            <a:r>
              <a:rPr lang="en-US" sz="3200" b="1" i="1" dirty="0">
                <a:ln w="18000">
                  <a:noFill/>
                  <a:prstDash val="solid"/>
                  <a:miter lim="800000"/>
                </a:ln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o</a:t>
            </a:r>
            <a:r>
              <a:rPr lang="en-US" sz="3200" b="1" i="1" dirty="0" smtClean="0">
                <a:ln w="18000">
                  <a:noFill/>
                  <a:prstDash val="solid"/>
                  <a:miter lim="800000"/>
                </a:ln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 the Kansas Division</a:t>
            </a:r>
          </a:p>
          <a:p>
            <a:pPr algn="ctr"/>
            <a:r>
              <a:rPr lang="en-US" sz="3200" b="1" i="1" dirty="0" smtClean="0">
                <a:ln w="18000">
                  <a:noFill/>
                  <a:prstDash val="solid"/>
                  <a:miter lim="800000"/>
                </a:ln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of the Rock </a:t>
            </a:r>
            <a:r>
              <a:rPr lang="en-US" sz="3200" b="1" i="1" dirty="0" smtClean="0">
                <a:ln w="18000">
                  <a:noFill/>
                  <a:prstDash val="solid"/>
                  <a:miter lim="800000"/>
                </a:ln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Island</a:t>
            </a:r>
          </a:p>
          <a:p>
            <a:pPr algn="ctr"/>
            <a:r>
              <a:rPr lang="en-US" sz="3200" b="1" i="1" dirty="0" smtClean="0">
                <a:ln w="18000">
                  <a:noFill/>
                  <a:prstDash val="solid"/>
                  <a:miter lim="800000"/>
                </a:ln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Part II</a:t>
            </a:r>
            <a:endParaRPr lang="en-US" sz="3200" b="1" i="1" dirty="0">
              <a:ln w="18000">
                <a:noFill/>
                <a:prstDash val="solid"/>
                <a:miter lim="800000"/>
              </a:ln>
              <a:solidFill>
                <a:schemeClr val="accent3">
                  <a:lumMod val="50000"/>
                </a:schemeClr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95300" y="3636335"/>
            <a:ext cx="8345156" cy="206210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r>
              <a:rPr lang="en-US" sz="6400" b="1" dirty="0" smtClean="0">
                <a:ln w="18000">
                  <a:noFill/>
                  <a:prstDash val="solid"/>
                  <a:miter lim="800000"/>
                </a:ln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rush Script MT" pitchFamily="66" charset="0"/>
              </a:rPr>
              <a:t>Thank You,</a:t>
            </a:r>
          </a:p>
          <a:p>
            <a:r>
              <a:rPr lang="en-US" sz="6400" b="1" dirty="0">
                <a:ln w="18000">
                  <a:noFill/>
                  <a:prstDash val="solid"/>
                  <a:miter lim="800000"/>
                </a:ln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rush Script MT" pitchFamily="66" charset="0"/>
              </a:rPr>
              <a:t>	</a:t>
            </a:r>
            <a:r>
              <a:rPr lang="en-US" sz="6400" b="1" dirty="0" smtClean="0">
                <a:ln w="18000">
                  <a:noFill/>
                  <a:prstDash val="solid"/>
                  <a:miter lim="800000"/>
                </a:ln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rush Script MT" pitchFamily="66" charset="0"/>
              </a:rPr>
              <a:t>	Ken Jenkins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97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" t="6054" b="5354"/>
          <a:stretch/>
        </p:blipFill>
        <p:spPr>
          <a:xfrm>
            <a:off x="74431" y="785821"/>
            <a:ext cx="8966076" cy="5310179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1981200" y="597932"/>
            <a:ext cx="1371600" cy="161186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137674" y="281765"/>
            <a:ext cx="206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Electric Motor Drive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105400" y="466431"/>
            <a:ext cx="1143000" cy="105756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183091" y="184666"/>
            <a:ext cx="1912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Grain Bucket Hoist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7467600" y="553998"/>
            <a:ext cx="201307" cy="272260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825381" y="237831"/>
            <a:ext cx="1709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Sheave Bearings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06989" y="6219131"/>
            <a:ext cx="5509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441D61"/>
                </a:solidFill>
              </a:rPr>
              <a:t>Working House … Vertical Bucket Hoisting</a:t>
            </a:r>
            <a:endParaRPr lang="en-US" sz="2400" b="1" dirty="0">
              <a:solidFill>
                <a:srgbClr val="441D61"/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17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11351" b="4624"/>
          <a:stretch/>
        </p:blipFill>
        <p:spPr>
          <a:xfrm rot="10800000">
            <a:off x="2195552" y="145321"/>
            <a:ext cx="4440936" cy="61172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44651" y="6267088"/>
            <a:ext cx="3834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441D61"/>
                </a:solidFill>
              </a:rPr>
              <a:t>Design for Elevator Leg Head</a:t>
            </a:r>
            <a:endParaRPr lang="en-US" sz="2400" b="1" dirty="0">
              <a:solidFill>
                <a:srgbClr val="441D61"/>
              </a:solidFill>
            </a:endParaRP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17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51278" y="-887973"/>
            <a:ext cx="6050847" cy="80677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2997" y="135645"/>
            <a:ext cx="2545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O</a:t>
            </a:r>
            <a:r>
              <a:rPr lang="en-US" sz="2400" dirty="0" smtClean="0"/>
              <a:t>ne </a:t>
            </a:r>
            <a:r>
              <a:rPr lang="en-US" sz="2400" dirty="0"/>
              <a:t>M</a:t>
            </a:r>
            <a:r>
              <a:rPr lang="en-US" sz="2400" dirty="0" smtClean="0"/>
              <a:t>illion Bushel</a:t>
            </a:r>
            <a:endParaRPr lang="en-US" sz="2400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195941" y="3320901"/>
            <a:ext cx="1405270" cy="2759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10904" y="3108042"/>
            <a:ext cx="1755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22’ Ø x 110’ high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36981" y="6127899"/>
            <a:ext cx="40794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441D61"/>
                </a:solidFill>
              </a:rPr>
              <a:t>Shellabarger</a:t>
            </a:r>
            <a:r>
              <a:rPr lang="en-US" sz="2400" b="1" dirty="0" smtClean="0">
                <a:solidFill>
                  <a:srgbClr val="441D61"/>
                </a:solidFill>
              </a:rPr>
              <a:t> Terminal Elevator</a:t>
            </a:r>
          </a:p>
          <a:p>
            <a:pPr algn="ctr"/>
            <a:r>
              <a:rPr lang="en-US" sz="2000" b="1" dirty="0" smtClean="0">
                <a:solidFill>
                  <a:srgbClr val="441D61"/>
                </a:solidFill>
              </a:rPr>
              <a:t>Salina, Kansas </a:t>
            </a:r>
            <a:endParaRPr lang="en-US" sz="2000" b="1" dirty="0">
              <a:solidFill>
                <a:srgbClr val="441D6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95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</TotalTime>
  <Words>709</Words>
  <Application>Microsoft Office PowerPoint</Application>
  <PresentationFormat>On-screen Show (4:3)</PresentationFormat>
  <Paragraphs>278</Paragraphs>
  <Slides>65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ACI Boland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loldham</dc:creator>
  <cp:lastModifiedBy>loldham</cp:lastModifiedBy>
  <cp:revision>71</cp:revision>
  <cp:lastPrinted>2012-05-21T20:38:59Z</cp:lastPrinted>
  <dcterms:created xsi:type="dcterms:W3CDTF">2012-04-30T17:55:20Z</dcterms:created>
  <dcterms:modified xsi:type="dcterms:W3CDTF">2012-05-21T20:39:54Z</dcterms:modified>
</cp:coreProperties>
</file>